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9" r:id="rId4"/>
    <p:sldId id="261" r:id="rId5"/>
    <p:sldId id="260" r:id="rId6"/>
    <p:sldId id="262" r:id="rId7"/>
    <p:sldId id="266" r:id="rId8"/>
    <p:sldId id="267" r:id="rId9"/>
    <p:sldId id="264" r:id="rId10"/>
    <p:sldId id="263" r:id="rId11"/>
    <p:sldId id="265"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E19000-E18C-451B-A7C3-25625BA0CE82}" v="145" dt="2021-12-06T17:26:08.781"/>
    <p1510:client id="{5D6CB2CB-2EF8-4D78-A1C4-94779A9139EC}" v="297" dt="2021-12-06T05:44:53.778"/>
    <p1510:client id="{74AC7E90-0050-4697-95BF-6DAC35FC7860}" v="299" dt="2021-12-06T07:07:04.260"/>
    <p1510:client id="{787CD727-DF7D-4D1C-88A8-93CECACA8FA5}" v="31" dt="2021-12-06T05:55:24.853"/>
    <p1510:client id="{F1B372BF-3911-4DE5-9AF7-BA8673071783}" v="241" dt="2021-12-06T09:18:24.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71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12/6/2021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7319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12/6/2021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0746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8693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1969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6718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5739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020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303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4797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7523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563106"/>
      </p:ext>
    </p:extLst>
  </p:cSld>
  <p:clrMap bg1="lt1" tx1="dk1" bg2="lt2" tx2="dk2" accent1="accent1" accent2="accent2" accent3="accent3" accent4="accent4" accent5="accent5" accent6="accent6" hlink="hlink" folHlink="folHlink"/>
  <p:sldLayoutIdLst>
    <p:sldLayoutId id="2147483680" r:id="rId1"/>
    <p:sldLayoutId id="2147483679" r:id="rId2"/>
    <p:sldLayoutId id="2147483678" r:id="rId3"/>
    <p:sldLayoutId id="2147483677" r:id="rId4"/>
    <p:sldLayoutId id="2147483676" r:id="rId5"/>
    <p:sldLayoutId id="2147483675" r:id="rId6"/>
    <p:sldLayoutId id="2147483674" r:id="rId7"/>
    <p:sldLayoutId id="2147483673" r:id="rId8"/>
    <p:sldLayoutId id="2147483672"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oplematters.in/article/technology/technology-and-the-changing-face-of-the-banking-industry-18807"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eachonline.ca/tools-trends/exploring-future-education/how-ten-key-developments-are-shaping-future-technology-enabled-learning"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hindawi.com/journals/scn/2021/6673691/" TargetMode="External"/><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hyperlink" Target="https://www.blockchain-council.org/blockchain/blockchain-role-of-p2p-network/" TargetMode="External"/><Relationship Id="rId4" Type="http://schemas.openxmlformats.org/officeDocument/2006/relationships/hyperlink" Target="https://www.sciencedirect.com/science/article/pii/S0736585318306324"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nspiringsocsci.pressbooks.com/front-matter/a-huge-thank-you/"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ommons.wikimedia.org/wiki/File:Monocular_Telescope_at_Eiffel_Tower_In_Paris.jpg"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quoteinspector.com/images/bitcoin/bitcoin-secure-padlock/" TargetMode="External"/><Relationship Id="rId7" Type="http://schemas.openxmlformats.org/officeDocument/2006/relationships/image" Target="../media/image7.sv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eoplematters.in/article/strategic-hr/3-challenges-facing-the-hr-industry-14612"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ress.rebus.community/literaturereviewsedunursing/chapter/chapter-1/"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press.rebus.community/literaturereviewsedunursing/chapter/chapter-1/"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ress.rebus.community/literaturereviewsedunursing/chapter/chapter-1/"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commons.wikimedia.org/wiki/File:Pure-mathematics-formul%C3%A6-blackboard.jpg"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ground of data">
            <a:extLst>
              <a:ext uri="{FF2B5EF4-FFF2-40B4-BE49-F238E27FC236}">
                <a16:creationId xmlns:a16="http://schemas.microsoft.com/office/drawing/2014/main" id="{AC84DA16-AE25-44EF-93A9-5CEF195B0D3C}"/>
              </a:ext>
            </a:extLst>
          </p:cNvPr>
          <p:cNvPicPr>
            <a:picLocks noChangeAspect="1"/>
          </p:cNvPicPr>
          <p:nvPr/>
        </p:nvPicPr>
        <p:blipFill rotWithShape="1">
          <a:blip r:embed="rId2">
            <a:alphaModFix amt="35000"/>
          </a:blip>
          <a:srcRect r="-2" b="-2"/>
          <a:stretch/>
        </p:blipFill>
        <p:spPr>
          <a:xfrm>
            <a:off x="20" y="10"/>
            <a:ext cx="12191980" cy="6857990"/>
          </a:xfrm>
          <a:prstGeom prst="rect">
            <a:avLst/>
          </a:prstGeom>
        </p:spPr>
      </p:pic>
      <p:sp>
        <p:nvSpPr>
          <p:cNvPr id="2" name="Title 1"/>
          <p:cNvSpPr>
            <a:spLocks noGrp="1"/>
          </p:cNvSpPr>
          <p:nvPr>
            <p:ph type="ctrTitle"/>
          </p:nvPr>
        </p:nvSpPr>
        <p:spPr>
          <a:xfrm>
            <a:off x="1097280" y="758952"/>
            <a:ext cx="10058400" cy="3566160"/>
          </a:xfrm>
        </p:spPr>
        <p:txBody>
          <a:bodyPr>
            <a:normAutofit/>
          </a:bodyPr>
          <a:lstStyle/>
          <a:p>
            <a:r>
              <a:rPr lang="en-US" dirty="0">
                <a:solidFill>
                  <a:srgbClr val="FFFFFF"/>
                </a:solidFill>
              </a:rPr>
              <a:t>Blockchain Based </a:t>
            </a:r>
            <a:br>
              <a:rPr lang="en-US" dirty="0">
                <a:solidFill>
                  <a:srgbClr val="FFFFFF"/>
                </a:solidFill>
              </a:rPr>
            </a:br>
            <a:r>
              <a:rPr lang="en-US" dirty="0">
                <a:solidFill>
                  <a:srgbClr val="FFFFFF"/>
                </a:solidFill>
              </a:rPr>
              <a:t>E-Voting</a:t>
            </a:r>
          </a:p>
        </p:txBody>
      </p:sp>
      <p:sp>
        <p:nvSpPr>
          <p:cNvPr id="3" name="Subtitle 2"/>
          <p:cNvSpPr>
            <a:spLocks noGrp="1"/>
          </p:cNvSpPr>
          <p:nvPr>
            <p:ph type="subTitle" idx="1"/>
          </p:nvPr>
        </p:nvSpPr>
        <p:spPr>
          <a:xfrm>
            <a:off x="1100051" y="4645152"/>
            <a:ext cx="10058400" cy="1143000"/>
          </a:xfrm>
        </p:spPr>
        <p:txBody>
          <a:bodyPr vert="horz" lIns="91440" tIns="45720" rIns="91440" bIns="45720" rtlCol="0" anchor="t">
            <a:normAutofit/>
          </a:bodyPr>
          <a:lstStyle/>
          <a:p>
            <a:r>
              <a:rPr lang="en-US" dirty="0">
                <a:solidFill>
                  <a:srgbClr val="FFFFFF"/>
                </a:solidFill>
              </a:rPr>
              <a:t>By Meet </a:t>
            </a:r>
            <a:r>
              <a:rPr lang="en-US" dirty="0" err="1">
                <a:solidFill>
                  <a:srgbClr val="FFFFFF"/>
                </a:solidFill>
              </a:rPr>
              <a:t>patel</a:t>
            </a:r>
          </a:p>
        </p:txBody>
      </p:sp>
      <p:cxnSp>
        <p:nvCxnSpPr>
          <p:cNvPr id="11" name="Straight Connector 1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422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8FBD825C-D394-4DCC-8425-CE6EF211EFA1}"/>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B5E507A-1D97-4A3D-B994-B4FD5339ABD2}"/>
              </a:ext>
            </a:extLst>
          </p:cNvPr>
          <p:cNvSpPr>
            <a:spLocks noGrp="1"/>
          </p:cNvSpPr>
          <p:nvPr>
            <p:ph type="title"/>
          </p:nvPr>
        </p:nvSpPr>
        <p:spPr>
          <a:xfrm>
            <a:off x="1097280" y="286603"/>
            <a:ext cx="10058400" cy="1450757"/>
          </a:xfrm>
        </p:spPr>
        <p:txBody>
          <a:bodyPr>
            <a:normAutofit/>
          </a:bodyPr>
          <a:lstStyle/>
          <a:p>
            <a:r>
              <a:rPr lang="en-US" dirty="0"/>
              <a:t>Technologies</a:t>
            </a:r>
          </a:p>
        </p:txBody>
      </p:sp>
      <p:cxnSp>
        <p:nvCxnSpPr>
          <p:cNvPr id="44" name="Straight Connector 43">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Content Placeholder 38">
            <a:extLst>
              <a:ext uri="{FF2B5EF4-FFF2-40B4-BE49-F238E27FC236}">
                <a16:creationId xmlns:a16="http://schemas.microsoft.com/office/drawing/2014/main" id="{2674DBEB-1843-4C03-B216-F796525A3935}"/>
              </a:ext>
            </a:extLst>
          </p:cNvPr>
          <p:cNvSpPr>
            <a:spLocks noGrp="1"/>
          </p:cNvSpPr>
          <p:nvPr>
            <p:ph idx="1"/>
          </p:nvPr>
        </p:nvSpPr>
        <p:spPr>
          <a:xfrm>
            <a:off x="1097280" y="2108201"/>
            <a:ext cx="10058400" cy="3760891"/>
          </a:xfrm>
        </p:spPr>
        <p:txBody>
          <a:bodyPr vert="horz" lIns="0" tIns="45720" rIns="0" bIns="45720" rtlCol="0" anchor="t">
            <a:normAutofit fontScale="92500" lnSpcReduction="20000"/>
          </a:bodyPr>
          <a:lstStyle/>
          <a:p>
            <a:r>
              <a:rPr lang="en-US" sz="2400" dirty="0">
                <a:latin typeface="Georgia Pro Cond Light"/>
              </a:rPr>
              <a:t>Blockchain</a:t>
            </a:r>
          </a:p>
          <a:p>
            <a:r>
              <a:rPr lang="en-US" sz="2400" dirty="0">
                <a:latin typeface="Georgia Pro Cond Light"/>
              </a:rPr>
              <a:t>Python</a:t>
            </a:r>
            <a:endParaRPr lang="en-US" dirty="0"/>
          </a:p>
          <a:p>
            <a:r>
              <a:rPr lang="en-US" sz="2400" dirty="0">
                <a:latin typeface="Georgia Pro Cond Light"/>
              </a:rPr>
              <a:t>Flask</a:t>
            </a:r>
          </a:p>
          <a:p>
            <a:r>
              <a:rPr lang="en-US" sz="2400" dirty="0">
                <a:latin typeface="Georgia Pro Cond Light"/>
                <a:ea typeface="+mn-lt"/>
                <a:cs typeface="+mn-lt"/>
              </a:rPr>
              <a:t>Socket Programming</a:t>
            </a:r>
          </a:p>
          <a:p>
            <a:r>
              <a:rPr lang="en-US" sz="2400" dirty="0">
                <a:latin typeface="Georgia Pro Cond Light"/>
              </a:rPr>
              <a:t>HTML</a:t>
            </a:r>
          </a:p>
          <a:p>
            <a:r>
              <a:rPr lang="en-US" sz="2400" dirty="0">
                <a:latin typeface="Georgia Pro Cond Light"/>
              </a:rPr>
              <a:t>CSS</a:t>
            </a:r>
          </a:p>
          <a:p>
            <a:r>
              <a:rPr lang="en-US" sz="2400" dirty="0">
                <a:latin typeface="Georgia Pro Cond Light"/>
              </a:rPr>
              <a:t>Bootstrap</a:t>
            </a:r>
          </a:p>
          <a:p>
            <a:r>
              <a:rPr lang="en-US" sz="2400" dirty="0">
                <a:latin typeface="Georgia Pro Cond Light"/>
              </a:rPr>
              <a:t>MongoDB</a:t>
            </a:r>
          </a:p>
        </p:txBody>
      </p:sp>
      <p:sp>
        <p:nvSpPr>
          <p:cNvPr id="46" name="Rectangle 45">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7114694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70EACC24-900B-40F7-8DDA-EAF167356C43}"/>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6696" r="3108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377011B5-3F6B-4598-AA27-924E837A5441}"/>
              </a:ext>
            </a:extLst>
          </p:cNvPr>
          <p:cNvSpPr>
            <a:spLocks noGrp="1"/>
          </p:cNvSpPr>
          <p:nvPr>
            <p:ph type="title"/>
          </p:nvPr>
        </p:nvSpPr>
        <p:spPr>
          <a:xfrm>
            <a:off x="1097280" y="286603"/>
            <a:ext cx="10058400" cy="1450757"/>
          </a:xfrm>
        </p:spPr>
        <p:txBody>
          <a:bodyPr>
            <a:normAutofit/>
          </a:bodyPr>
          <a:lstStyle/>
          <a:p>
            <a:r>
              <a:rPr lang="en-US"/>
              <a:t>Future Plan</a:t>
            </a:r>
          </a:p>
        </p:txBody>
      </p:sp>
      <p:cxnSp>
        <p:nvCxnSpPr>
          <p:cNvPr id="17" name="Straight Connector 16">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6BD78F8B-7E10-4BB9-A71F-66D48F28F69A}"/>
              </a:ext>
            </a:extLst>
          </p:cNvPr>
          <p:cNvSpPr>
            <a:spLocks noGrp="1"/>
          </p:cNvSpPr>
          <p:nvPr>
            <p:ph idx="1"/>
          </p:nvPr>
        </p:nvSpPr>
        <p:spPr>
          <a:xfrm>
            <a:off x="1097280" y="2108201"/>
            <a:ext cx="10058400" cy="3760891"/>
          </a:xfrm>
        </p:spPr>
        <p:txBody>
          <a:bodyPr vert="horz" lIns="0" tIns="45720" rIns="0" bIns="45720" rtlCol="0" anchor="t">
            <a:normAutofit/>
          </a:bodyPr>
          <a:lstStyle/>
          <a:p>
            <a:r>
              <a:rPr lang="en-US" dirty="0"/>
              <a:t>Make it secure against well-known attacks</a:t>
            </a:r>
          </a:p>
          <a:p>
            <a:r>
              <a:rPr lang="en-US" dirty="0"/>
              <a:t>Implement it on wider network e.g. Internet</a:t>
            </a:r>
          </a:p>
          <a:p>
            <a:endParaRPr lang="en-US" dirty="0"/>
          </a:p>
          <a:p>
            <a:endParaRPr lang="en-US" dirty="0"/>
          </a:p>
        </p:txBody>
      </p:sp>
      <p:sp>
        <p:nvSpPr>
          <p:cNvPr id="19" name="Rectangle 18">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941307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house, window, glass, building, old, photo, mystery ...">
            <a:extLst>
              <a:ext uri="{FF2B5EF4-FFF2-40B4-BE49-F238E27FC236}">
                <a16:creationId xmlns:a16="http://schemas.microsoft.com/office/drawing/2014/main" id="{A9358848-9125-46C4-ADA0-07CC60122C79}"/>
              </a:ext>
            </a:extLst>
          </p:cNvPr>
          <p:cNvPicPr>
            <a:picLocks noChangeAspect="1"/>
          </p:cNvPicPr>
          <p:nvPr/>
        </p:nvPicPr>
        <p:blipFill rotWithShape="1">
          <a:blip r:embed="rId2">
            <a:alphaModFix amt="35000"/>
          </a:blip>
          <a:srcRect t="54309" r="-1" b="4628"/>
          <a:stretch/>
        </p:blipFill>
        <p:spPr>
          <a:xfrm>
            <a:off x="20" y="10"/>
            <a:ext cx="12191980" cy="6857990"/>
          </a:xfrm>
          <a:prstGeom prst="rect">
            <a:avLst/>
          </a:prstGeom>
        </p:spPr>
      </p:pic>
      <p:sp>
        <p:nvSpPr>
          <p:cNvPr id="2" name="Title 1">
            <a:extLst>
              <a:ext uri="{FF2B5EF4-FFF2-40B4-BE49-F238E27FC236}">
                <a16:creationId xmlns:a16="http://schemas.microsoft.com/office/drawing/2014/main" id="{5A06956D-6C91-4881-B2E5-6F6A3A341338}"/>
              </a:ext>
            </a:extLst>
          </p:cNvPr>
          <p:cNvSpPr>
            <a:spLocks noGrp="1"/>
          </p:cNvSpPr>
          <p:nvPr>
            <p:ph type="title"/>
          </p:nvPr>
        </p:nvSpPr>
        <p:spPr>
          <a:xfrm>
            <a:off x="1097280" y="286603"/>
            <a:ext cx="10058400" cy="1450757"/>
          </a:xfrm>
        </p:spPr>
        <p:txBody>
          <a:bodyPr>
            <a:normAutofit/>
          </a:bodyPr>
          <a:lstStyle/>
          <a:p>
            <a:r>
              <a:rPr lang="en-US" dirty="0"/>
              <a:t>References </a:t>
            </a:r>
          </a:p>
        </p:txBody>
      </p:sp>
      <p:cxnSp>
        <p:nvCxnSpPr>
          <p:cNvPr id="13" name="Straight Connector 12">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CF43B1-A4EB-4F69-913B-30CD567496EE}"/>
              </a:ext>
            </a:extLst>
          </p:cNvPr>
          <p:cNvSpPr>
            <a:spLocks noGrp="1"/>
          </p:cNvSpPr>
          <p:nvPr>
            <p:ph idx="1"/>
          </p:nvPr>
        </p:nvSpPr>
        <p:spPr>
          <a:xfrm>
            <a:off x="1097280" y="2108201"/>
            <a:ext cx="10058400" cy="3760891"/>
          </a:xfrm>
        </p:spPr>
        <p:txBody>
          <a:bodyPr vert="horz" lIns="0" tIns="45720" rIns="0" bIns="45720" rtlCol="0" anchor="t">
            <a:normAutofit/>
          </a:bodyPr>
          <a:lstStyle/>
          <a:p>
            <a:r>
              <a:rPr lang="en-US" dirty="0">
                <a:solidFill>
                  <a:schemeClr val="tx1"/>
                </a:solidFill>
                <a:latin typeface="Georgia Pro Cond Light"/>
                <a:ea typeface="+mn-lt"/>
                <a:cs typeface="+mn-lt"/>
                <a:hlinkClick r:id="rId3">
                  <a:extLst>
                    <a:ext uri="{A12FA001-AC4F-418D-AE19-62706E023703}">
                      <ahyp:hlinkClr xmlns:ahyp="http://schemas.microsoft.com/office/drawing/2018/hyperlinkcolor" val="tx"/>
                    </a:ext>
                  </a:extLst>
                </a:hlinkClick>
              </a:rPr>
              <a:t>https://www.hindawi.com/journals/scn/2021/6673691/</a:t>
            </a:r>
            <a:endParaRPr lang="en-US">
              <a:solidFill>
                <a:schemeClr val="tx1"/>
              </a:solidFill>
              <a:latin typeface="Georgia Pro Cond Light"/>
              <a:ea typeface="+mn-lt"/>
              <a:cs typeface="+mn-lt"/>
            </a:endParaRPr>
          </a:p>
          <a:p>
            <a:endParaRPr lang="en-US" dirty="0">
              <a:solidFill>
                <a:schemeClr val="tx1"/>
              </a:solidFill>
              <a:latin typeface="Georgia Pro Cond Light"/>
            </a:endParaRPr>
          </a:p>
          <a:p>
            <a:r>
              <a:rPr lang="en-US" dirty="0">
                <a:solidFill>
                  <a:schemeClr val="tx1"/>
                </a:solidFill>
                <a:latin typeface="Georgia Pro Cond Light"/>
                <a:ea typeface="+mn-lt"/>
                <a:cs typeface="+mn-lt"/>
                <a:hlinkClick r:id="rId4">
                  <a:extLst>
                    <a:ext uri="{A12FA001-AC4F-418D-AE19-62706E023703}">
                      <ahyp:hlinkClr xmlns:ahyp="http://schemas.microsoft.com/office/drawing/2018/hyperlinkcolor" val="tx"/>
                    </a:ext>
                  </a:extLst>
                </a:hlinkClick>
              </a:rPr>
              <a:t>https://www.sciencedirect.com/science/article/pii/S0736585318306324</a:t>
            </a:r>
            <a:endParaRPr lang="en-US">
              <a:solidFill>
                <a:schemeClr val="tx1"/>
              </a:solidFill>
              <a:latin typeface="Georgia Pro Cond Light"/>
              <a:ea typeface="+mn-lt"/>
              <a:cs typeface="+mn-lt"/>
            </a:endParaRPr>
          </a:p>
          <a:p>
            <a:endParaRPr lang="en-US" dirty="0">
              <a:solidFill>
                <a:schemeClr val="tx1"/>
              </a:solidFill>
              <a:latin typeface="Georgia Pro Cond Light"/>
            </a:endParaRPr>
          </a:p>
          <a:p>
            <a:r>
              <a:rPr lang="en-US" dirty="0">
                <a:solidFill>
                  <a:schemeClr val="tx1"/>
                </a:solidFill>
                <a:latin typeface="Georgia Pro Cond Light"/>
                <a:ea typeface="+mn-lt"/>
                <a:cs typeface="+mn-lt"/>
                <a:hlinkClick r:id="rId5">
                  <a:extLst>
                    <a:ext uri="{A12FA001-AC4F-418D-AE19-62706E023703}">
                      <ahyp:hlinkClr xmlns:ahyp="http://schemas.microsoft.com/office/drawing/2018/hyperlinkcolor" val="tx"/>
                    </a:ext>
                  </a:extLst>
                </a:hlinkClick>
              </a:rPr>
              <a:t>https://www.blockchain-council.org/blockchain/blockchain-role-of-p2p-network/</a:t>
            </a:r>
            <a:endParaRPr lang="en-US">
              <a:solidFill>
                <a:schemeClr val="tx1"/>
              </a:solidFill>
              <a:latin typeface="Georgia Pro Cond Light"/>
              <a:ea typeface="+mn-lt"/>
              <a:cs typeface="+mn-lt"/>
            </a:endParaRPr>
          </a:p>
          <a:p>
            <a:endParaRPr lang="en-US" dirty="0">
              <a:solidFill>
                <a:schemeClr val="tx1"/>
              </a:solidFill>
              <a:latin typeface="Georgia Pro Cond Light"/>
            </a:endParaRPr>
          </a:p>
        </p:txBody>
      </p:sp>
      <p:sp>
        <p:nvSpPr>
          <p:cNvPr id="15" name="Rectangle 14">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561687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F8724C5-0EC2-4E27-BDE3-56643F049320}"/>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a:stretch/>
        </p:blipFill>
        <p:spPr>
          <a:xfrm>
            <a:off x="-32" y="10"/>
            <a:ext cx="12192031" cy="6857990"/>
          </a:xfrm>
          <a:prstGeom prst="rect">
            <a:avLst/>
          </a:prstGeom>
        </p:spPr>
      </p:pic>
    </p:spTree>
    <p:extLst>
      <p:ext uri="{BB962C8B-B14F-4D97-AF65-F5344CB8AC3E}">
        <p14:creationId xmlns:p14="http://schemas.microsoft.com/office/powerpoint/2010/main" val="81567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6945B65F-D6DD-4F1F-9531-5BCC1EEACC5C}"/>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b="15414"/>
          <a:stretch/>
        </p:blipFill>
        <p:spPr>
          <a:xfrm>
            <a:off x="20" y="10"/>
            <a:ext cx="12191980" cy="6397915"/>
          </a:xfrm>
          <a:prstGeom prst="rect">
            <a:avLst/>
          </a:prstGeom>
        </p:spPr>
      </p:pic>
      <p:sp>
        <p:nvSpPr>
          <p:cNvPr id="2" name="Title 1">
            <a:extLst>
              <a:ext uri="{FF2B5EF4-FFF2-40B4-BE49-F238E27FC236}">
                <a16:creationId xmlns:a16="http://schemas.microsoft.com/office/drawing/2014/main" id="{4F848D48-4A7D-446B-AB7B-39719423DAA0}"/>
              </a:ext>
            </a:extLst>
          </p:cNvPr>
          <p:cNvSpPr>
            <a:spLocks noGrp="1"/>
          </p:cNvSpPr>
          <p:nvPr>
            <p:ph type="title"/>
          </p:nvPr>
        </p:nvSpPr>
        <p:spPr>
          <a:xfrm>
            <a:off x="1097280" y="286603"/>
            <a:ext cx="10058400" cy="1450757"/>
          </a:xfrm>
        </p:spPr>
        <p:txBody>
          <a:bodyPr>
            <a:normAutofit/>
          </a:bodyPr>
          <a:lstStyle/>
          <a:p>
            <a:r>
              <a:rPr lang="en-US" dirty="0"/>
              <a:t>Abstract</a:t>
            </a:r>
          </a:p>
        </p:txBody>
      </p:sp>
      <p:cxnSp>
        <p:nvCxnSpPr>
          <p:cNvPr id="39" name="Straight Connector 38">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06CD49-5DDA-4B95-AD64-4A428D80BFE7}"/>
              </a:ext>
            </a:extLst>
          </p:cNvPr>
          <p:cNvSpPr>
            <a:spLocks noGrp="1"/>
          </p:cNvSpPr>
          <p:nvPr>
            <p:ph idx="1"/>
          </p:nvPr>
        </p:nvSpPr>
        <p:spPr>
          <a:xfrm>
            <a:off x="1097280" y="2108201"/>
            <a:ext cx="10058400" cy="3760891"/>
          </a:xfrm>
        </p:spPr>
        <p:txBody>
          <a:bodyPr vert="horz" lIns="0" tIns="45720" rIns="0" bIns="45720" rtlCol="0">
            <a:normAutofit/>
          </a:bodyPr>
          <a:lstStyle/>
          <a:p>
            <a:r>
              <a:rPr lang="en-US" dirty="0">
                <a:latin typeface="Georgia Pro Cond Light"/>
                <a:ea typeface="+mn-lt"/>
                <a:cs typeface="+mn-lt"/>
              </a:rPr>
              <a:t>Major concern for democracy</a:t>
            </a:r>
          </a:p>
          <a:p>
            <a:r>
              <a:rPr lang="en-US" dirty="0">
                <a:latin typeface="Georgia Pro Cond Light"/>
                <a:ea typeface="+mn-lt"/>
                <a:cs typeface="+mn-lt"/>
              </a:rPr>
              <a:t>Expansion of e-voting into blockchain technology</a:t>
            </a:r>
            <a:endParaRPr lang="en-US" dirty="0">
              <a:latin typeface="Georgia Pro Cond Light"/>
            </a:endParaRPr>
          </a:p>
          <a:p>
            <a:r>
              <a:rPr lang="en-US" dirty="0">
                <a:latin typeface="Georgia Pro Cond Light"/>
                <a:ea typeface="+mn-lt"/>
                <a:cs typeface="+mn-lt"/>
              </a:rPr>
              <a:t>What makes blockchain a powerful tool</a:t>
            </a:r>
            <a:endParaRPr lang="en-US" dirty="0">
              <a:latin typeface="Georgia Pro Cond Light"/>
            </a:endParaRPr>
          </a:p>
          <a:p>
            <a:r>
              <a:rPr lang="en-US" dirty="0">
                <a:latin typeface="Georgia Pro Cond Light"/>
                <a:ea typeface="+mn-lt"/>
                <a:cs typeface="+mn-lt"/>
              </a:rPr>
              <a:t>Privacy and transparency</a:t>
            </a:r>
            <a:endParaRPr lang="en-US" dirty="0">
              <a:latin typeface="Georgia Pro Cond Light"/>
            </a:endParaRPr>
          </a:p>
          <a:p>
            <a:endParaRPr lang="en-US">
              <a:latin typeface="Georgia Pro Cond Light"/>
            </a:endParaRPr>
          </a:p>
        </p:txBody>
      </p:sp>
      <p:sp>
        <p:nvSpPr>
          <p:cNvPr id="41" name="Rectangle 40">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5290055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C1A3167-8608-4359-B22B-CA02D3039D7A}"/>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4842" b="10889"/>
          <a:stretch/>
        </p:blipFill>
        <p:spPr>
          <a:xfrm>
            <a:off x="20" y="10"/>
            <a:ext cx="12191980" cy="6857990"/>
          </a:xfrm>
          <a:prstGeom prst="rect">
            <a:avLst/>
          </a:prstGeom>
        </p:spPr>
      </p:pic>
      <p:sp>
        <p:nvSpPr>
          <p:cNvPr id="2" name="Title 1">
            <a:extLst>
              <a:ext uri="{FF2B5EF4-FFF2-40B4-BE49-F238E27FC236}">
                <a16:creationId xmlns:a16="http://schemas.microsoft.com/office/drawing/2014/main" id="{1C01B4DA-F89D-4E0C-89E9-CBE965563D9B}"/>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Introduction</a:t>
            </a:r>
          </a:p>
        </p:txBody>
      </p:sp>
      <p:cxnSp>
        <p:nvCxnSpPr>
          <p:cNvPr id="94" name="Straight Connector 93">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0" name="Rectangle 279">
            <a:extLst>
              <a:ext uri="{FF2B5EF4-FFF2-40B4-BE49-F238E27FC236}">
                <a16:creationId xmlns:a16="http://schemas.microsoft.com/office/drawing/2014/main" id="{8DE3AC62-03DF-4122-BE1C-64AA1C8FB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1999"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81" name="Straight Connector 280">
            <a:extLst>
              <a:ext uri="{FF2B5EF4-FFF2-40B4-BE49-F238E27FC236}">
                <a16:creationId xmlns:a16="http://schemas.microsoft.com/office/drawing/2014/main" id="{3008031E-34B0-4FC0-8E71-B3544C3F2A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2" name="Graphic 265" descr="Bank with solid fill">
            <a:extLst>
              <a:ext uri="{FF2B5EF4-FFF2-40B4-BE49-F238E27FC236}">
                <a16:creationId xmlns:a16="http://schemas.microsoft.com/office/drawing/2014/main" id="{E297DD8C-9ECE-4FFC-897C-85EBD470AF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6197" y="2109158"/>
            <a:ext cx="1086928" cy="1043796"/>
          </a:xfrm>
          <a:prstGeom prst="rect">
            <a:avLst/>
          </a:prstGeom>
        </p:spPr>
      </p:pic>
      <p:sp>
        <p:nvSpPr>
          <p:cNvPr id="283" name="TextBox 4">
            <a:extLst>
              <a:ext uri="{FF2B5EF4-FFF2-40B4-BE49-F238E27FC236}">
                <a16:creationId xmlns:a16="http://schemas.microsoft.com/office/drawing/2014/main" id="{E6D19C8B-2F23-48BA-B64A-4670DB96948F}"/>
              </a:ext>
            </a:extLst>
          </p:cNvPr>
          <p:cNvSpPr txBox="1"/>
          <p:nvPr/>
        </p:nvSpPr>
        <p:spPr>
          <a:xfrm>
            <a:off x="2352136" y="2323382"/>
            <a:ext cx="8882331"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a:latin typeface="Georgia Pro Cond Light"/>
                <a:cs typeface="Arial"/>
              </a:rPr>
              <a:t>Building a secure electronic voting system which is decentralized and distributed that will offer fairness, privacy, transparency and flexibility.​</a:t>
            </a:r>
            <a:endParaRPr lang="en-US" sz="2400"/>
          </a:p>
        </p:txBody>
      </p:sp>
      <p:pic>
        <p:nvPicPr>
          <p:cNvPr id="284" name="Graphic 275" descr="Lock with solid fill">
            <a:extLst>
              <a:ext uri="{FF2B5EF4-FFF2-40B4-BE49-F238E27FC236}">
                <a16:creationId xmlns:a16="http://schemas.microsoft.com/office/drawing/2014/main" id="{9231DC0C-A5BD-46B5-96CE-BF3F581387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6197" y="4064479"/>
            <a:ext cx="1086928" cy="1201947"/>
          </a:xfrm>
          <a:prstGeom prst="rect">
            <a:avLst/>
          </a:prstGeom>
        </p:spPr>
      </p:pic>
      <p:sp>
        <p:nvSpPr>
          <p:cNvPr id="285" name="TextBox 6">
            <a:extLst>
              <a:ext uri="{FF2B5EF4-FFF2-40B4-BE49-F238E27FC236}">
                <a16:creationId xmlns:a16="http://schemas.microsoft.com/office/drawing/2014/main" id="{73947C29-AA53-42B7-A3F3-CD4F7367CCD1}"/>
              </a:ext>
            </a:extLst>
          </p:cNvPr>
          <p:cNvSpPr txBox="1"/>
          <p:nvPr/>
        </p:nvSpPr>
        <p:spPr>
          <a:xfrm>
            <a:off x="2352136" y="4063042"/>
            <a:ext cx="8810445"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a:latin typeface="Georgia Pro Cond Light"/>
              </a:rPr>
              <a:t>It combines the Blockchain technology with secret sharing scheme and Homomorphic encryption or ECC in order to realize the decentralized </a:t>
            </a:r>
            <a:endParaRPr lang="en-US" sz="2400" dirty="0">
              <a:latin typeface="Speak Pro" panose="020F0502020204030204"/>
            </a:endParaRPr>
          </a:p>
          <a:p>
            <a:r>
              <a:rPr lang="en-US" sz="2400" dirty="0">
                <a:latin typeface="Georgia Pro Cond Light"/>
              </a:rPr>
              <a:t>e-voting application without a trusted third party.​</a:t>
            </a:r>
            <a:endParaRPr lang="en-US" sz="2400" dirty="0"/>
          </a:p>
        </p:txBody>
      </p:sp>
    </p:spTree>
    <p:extLst>
      <p:ext uri="{BB962C8B-B14F-4D97-AF65-F5344CB8AC3E}">
        <p14:creationId xmlns:p14="http://schemas.microsoft.com/office/powerpoint/2010/main" val="37473752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Free Images : recreation, line, arrow, symmetry, middle, target, dart ...">
            <a:extLst>
              <a:ext uri="{FF2B5EF4-FFF2-40B4-BE49-F238E27FC236}">
                <a16:creationId xmlns:a16="http://schemas.microsoft.com/office/drawing/2014/main" id="{994B445B-CEA3-43EF-A742-9C925AB05524}"/>
              </a:ext>
            </a:extLst>
          </p:cNvPr>
          <p:cNvPicPr>
            <a:picLocks noChangeAspect="1"/>
          </p:cNvPicPr>
          <p:nvPr/>
        </p:nvPicPr>
        <p:blipFill rotWithShape="1">
          <a:blip r:embed="rId2">
            <a:alphaModFix amt="35000"/>
          </a:blip>
          <a:srcRect t="13027" b="11973"/>
          <a:stretch/>
        </p:blipFill>
        <p:spPr>
          <a:xfrm>
            <a:off x="20" y="10"/>
            <a:ext cx="12191980" cy="6857990"/>
          </a:xfrm>
          <a:prstGeom prst="rect">
            <a:avLst/>
          </a:prstGeom>
        </p:spPr>
      </p:pic>
      <p:sp>
        <p:nvSpPr>
          <p:cNvPr id="2" name="Title 1">
            <a:extLst>
              <a:ext uri="{FF2B5EF4-FFF2-40B4-BE49-F238E27FC236}">
                <a16:creationId xmlns:a16="http://schemas.microsoft.com/office/drawing/2014/main" id="{BD078B5A-5901-4F0F-858A-5103B5C8EE1F}"/>
              </a:ext>
            </a:extLst>
          </p:cNvPr>
          <p:cNvSpPr>
            <a:spLocks noGrp="1"/>
          </p:cNvSpPr>
          <p:nvPr>
            <p:ph type="title"/>
          </p:nvPr>
        </p:nvSpPr>
        <p:spPr>
          <a:xfrm>
            <a:off x="1097280" y="286603"/>
            <a:ext cx="10058400" cy="1450757"/>
          </a:xfrm>
        </p:spPr>
        <p:txBody>
          <a:bodyPr>
            <a:normAutofit/>
          </a:bodyPr>
          <a:lstStyle/>
          <a:p>
            <a:r>
              <a:rPr lang="en-US" dirty="0"/>
              <a:t>Objectives</a:t>
            </a:r>
          </a:p>
        </p:txBody>
      </p:sp>
      <p:cxnSp>
        <p:nvCxnSpPr>
          <p:cNvPr id="16" name="Straight Connector 15">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D0B3D099-0718-40C1-9808-5BFED052F0F3}"/>
              </a:ext>
            </a:extLst>
          </p:cNvPr>
          <p:cNvSpPr>
            <a:spLocks noGrp="1"/>
          </p:cNvSpPr>
          <p:nvPr>
            <p:ph idx="1"/>
          </p:nvPr>
        </p:nvSpPr>
        <p:spPr>
          <a:xfrm>
            <a:off x="1097280" y="2108201"/>
            <a:ext cx="10058400" cy="3760891"/>
          </a:xfrm>
        </p:spPr>
        <p:txBody>
          <a:bodyPr vert="horz" lIns="0" tIns="45720" rIns="0" bIns="45720" rtlCol="0" anchor="t">
            <a:normAutofit/>
          </a:bodyPr>
          <a:lstStyle/>
          <a:p>
            <a:r>
              <a:rPr lang="en-US" dirty="0">
                <a:latin typeface="Georgia Pro Cond Light"/>
                <a:ea typeface="+mn-lt"/>
                <a:cs typeface="+mn-lt"/>
              </a:rPr>
              <a:t>Privacy - Keeping an individual’s vote secret </a:t>
            </a:r>
          </a:p>
          <a:p>
            <a:r>
              <a:rPr lang="en-US" dirty="0">
                <a:latin typeface="Georgia Pro Cond Light"/>
                <a:ea typeface="+mn-lt"/>
                <a:cs typeface="+mn-lt"/>
              </a:rPr>
              <a:t>Eligibility - Allowing only registered voters to vote, with each such voter voting only once </a:t>
            </a:r>
          </a:p>
          <a:p>
            <a:r>
              <a:rPr lang="en-US" dirty="0">
                <a:latin typeface="Georgia Pro Cond Light"/>
                <a:ea typeface="+mn-lt"/>
                <a:cs typeface="+mn-lt"/>
              </a:rPr>
              <a:t>Convenience - Voters must be able to vote easily, and everyone who is eligible must be able to vote </a:t>
            </a:r>
          </a:p>
          <a:p>
            <a:r>
              <a:rPr lang="en-US" dirty="0">
                <a:latin typeface="Georgia Pro Cond Light"/>
                <a:ea typeface="+mn-lt"/>
                <a:cs typeface="+mn-lt"/>
              </a:rPr>
              <a:t>Integrity: no one can change the votes</a:t>
            </a:r>
          </a:p>
          <a:p>
            <a:r>
              <a:rPr lang="en-US" dirty="0">
                <a:latin typeface="Georgia Pro Cond Light"/>
                <a:ea typeface="+mn-lt"/>
                <a:cs typeface="+mn-lt"/>
              </a:rPr>
              <a:t>Verifiability - The ability to trust the vote tallying process </a:t>
            </a:r>
            <a:endParaRPr lang="en-US">
              <a:latin typeface="Georgia Pro Cond Light"/>
            </a:endParaRPr>
          </a:p>
        </p:txBody>
      </p:sp>
      <p:sp>
        <p:nvSpPr>
          <p:cNvPr id="18" name="Rectangle 17">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851046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9">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01D2D40-6A0D-4828-9E93-9D44F004277D}"/>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FCDBE3E-795D-4132-AFA4-76DFE560BEBA}"/>
              </a:ext>
            </a:extLst>
          </p:cNvPr>
          <p:cNvSpPr>
            <a:spLocks noGrp="1"/>
          </p:cNvSpPr>
          <p:nvPr>
            <p:ph type="title"/>
          </p:nvPr>
        </p:nvSpPr>
        <p:spPr>
          <a:xfrm>
            <a:off x="1097280" y="286603"/>
            <a:ext cx="10058400" cy="1450757"/>
          </a:xfrm>
        </p:spPr>
        <p:txBody>
          <a:bodyPr>
            <a:normAutofit/>
          </a:bodyPr>
          <a:lstStyle/>
          <a:p>
            <a:r>
              <a:rPr lang="en-US" dirty="0"/>
              <a:t>Challenges and Limitations</a:t>
            </a:r>
          </a:p>
        </p:txBody>
      </p:sp>
      <p:cxnSp>
        <p:nvCxnSpPr>
          <p:cNvPr id="28" name="Straight Connector 31">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C1DB2B0-2171-4593-8DC8-6EB357FC9ACA}"/>
              </a:ext>
            </a:extLst>
          </p:cNvPr>
          <p:cNvSpPr>
            <a:spLocks noGrp="1"/>
          </p:cNvSpPr>
          <p:nvPr>
            <p:ph idx="1"/>
          </p:nvPr>
        </p:nvSpPr>
        <p:spPr>
          <a:xfrm>
            <a:off x="1097280" y="2108201"/>
            <a:ext cx="10058400" cy="3760891"/>
          </a:xfrm>
        </p:spPr>
        <p:txBody>
          <a:bodyPr vert="horz" lIns="0" tIns="45720" rIns="0" bIns="45720" rtlCol="0" anchor="t">
            <a:normAutofit/>
          </a:bodyPr>
          <a:lstStyle/>
          <a:p>
            <a:r>
              <a:rPr lang="en-US" dirty="0">
                <a:latin typeface="Georgia Pro Cond Light"/>
                <a:ea typeface="+mn-lt"/>
                <a:cs typeface="+mn-lt"/>
              </a:rPr>
              <a:t>Complexity Of Blockchain</a:t>
            </a:r>
            <a:endParaRPr lang="en-US" dirty="0">
              <a:latin typeface="Georgia Pro Cond Light"/>
            </a:endParaRPr>
          </a:p>
          <a:p>
            <a:pPr marL="0" indent="0">
              <a:buNone/>
            </a:pPr>
            <a:r>
              <a:rPr lang="en-US" dirty="0">
                <a:latin typeface="Georgia Pro Cond Light"/>
                <a:ea typeface="+mn-lt"/>
                <a:cs typeface="+mn-lt"/>
              </a:rPr>
              <a:t> High Energy Consumption </a:t>
            </a:r>
            <a:endParaRPr lang="en-US" dirty="0">
              <a:latin typeface="Georgia Pro Cond Light"/>
            </a:endParaRPr>
          </a:p>
          <a:p>
            <a:pPr>
              <a:buNone/>
            </a:pPr>
            <a:r>
              <a:rPr lang="en-US" dirty="0">
                <a:latin typeface="Georgia Pro Cond Light"/>
              </a:rPr>
              <a:t> Low Scalability</a:t>
            </a:r>
          </a:p>
          <a:p>
            <a:pPr>
              <a:buNone/>
            </a:pPr>
            <a:r>
              <a:rPr lang="en-US" dirty="0">
                <a:latin typeface="Georgia Pro Cond Light"/>
              </a:rPr>
              <a:t> Blockchains Can Be Slow</a:t>
            </a:r>
          </a:p>
          <a:p>
            <a:pPr>
              <a:buNone/>
            </a:pPr>
            <a:br>
              <a:rPr lang="en-US" dirty="0"/>
            </a:br>
            <a:endParaRPr lang="en-US" dirty="0">
              <a:latin typeface="Georgia Pro Cond Light"/>
            </a:endParaRPr>
          </a:p>
          <a:p>
            <a:pPr marL="0" indent="0">
              <a:buNone/>
            </a:pPr>
            <a:endParaRPr lang="en-US" dirty="0">
              <a:latin typeface="Georgia Pro Cond Light"/>
            </a:endParaRPr>
          </a:p>
        </p:txBody>
      </p:sp>
      <p:sp>
        <p:nvSpPr>
          <p:cNvPr id="29" name="Rectangle 33">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401905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A08E9CFC-E6C7-4FBF-A53D-E0EAED66CCA2}"/>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r="311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80E2760-6227-4E47-9F92-5EC1C0C3C5E7}"/>
              </a:ext>
            </a:extLst>
          </p:cNvPr>
          <p:cNvSpPr>
            <a:spLocks noGrp="1"/>
          </p:cNvSpPr>
          <p:nvPr>
            <p:ph type="title"/>
          </p:nvPr>
        </p:nvSpPr>
        <p:spPr>
          <a:xfrm>
            <a:off x="1097280" y="286603"/>
            <a:ext cx="10058400" cy="1450757"/>
          </a:xfrm>
        </p:spPr>
        <p:txBody>
          <a:bodyPr>
            <a:normAutofit/>
          </a:bodyPr>
          <a:lstStyle/>
          <a:p>
            <a:r>
              <a:rPr lang="en-US" dirty="0"/>
              <a:t>Literature review</a:t>
            </a:r>
          </a:p>
        </p:txBody>
      </p:sp>
      <p:cxnSp>
        <p:nvCxnSpPr>
          <p:cNvPr id="14" name="Straight Connector 13">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439686F-EABB-4FF2-A9D2-11797BB90050}"/>
              </a:ext>
            </a:extLst>
          </p:cNvPr>
          <p:cNvSpPr>
            <a:spLocks noGrp="1"/>
          </p:cNvSpPr>
          <p:nvPr>
            <p:ph idx="1"/>
          </p:nvPr>
        </p:nvSpPr>
        <p:spPr>
          <a:xfrm>
            <a:off x="1097280" y="2108201"/>
            <a:ext cx="10058400" cy="3760891"/>
          </a:xfrm>
        </p:spPr>
        <p:txBody>
          <a:bodyPr vert="horz" lIns="0" tIns="45720" rIns="0" bIns="45720" rtlCol="0" anchor="t">
            <a:normAutofit/>
          </a:bodyPr>
          <a:lstStyle/>
          <a:p>
            <a:r>
              <a:rPr lang="en-US" dirty="0">
                <a:latin typeface="Georgia Pro Cond Light"/>
                <a:ea typeface="+mn-lt"/>
                <a:cs typeface="+mn-lt"/>
              </a:rPr>
              <a:t>Blockchain technology is most simply defined as a decentralized, distributed peer-to-peer linked-structure, that records the provenance of a digital asset and could be used to solve the problem of maintaining the order of transactions and to avoid the double-spending problem. Blockchain structure manages to contain a robust and auditable registry of all transactions.</a:t>
            </a:r>
            <a:endParaRPr lang="en-US">
              <a:latin typeface="Georgia Pro Cond Light"/>
            </a:endParaRPr>
          </a:p>
          <a:p>
            <a:r>
              <a:rPr lang="en-US" dirty="0">
                <a:latin typeface="Georgia Pro Cond Light"/>
                <a:ea typeface="+mn-lt"/>
                <a:cs typeface="+mn-lt"/>
              </a:rPr>
              <a:t>E-voting refers to the end-to-end process of registration, voting, and counting on a digital election management platform. Electronic voting systems try to be as easy to use and secure as the ideal traditional choices and eliminate human error. Recently, blockchain technology with distributed architecture features has been proposed for e-voting systems, generally for their benefits in terms of end-to-end verifiability.</a:t>
            </a:r>
            <a:endParaRPr lang="en-US">
              <a:latin typeface="Georgia Pro Cond Light"/>
            </a:endParaRPr>
          </a:p>
        </p:txBody>
      </p:sp>
      <p:sp>
        <p:nvSpPr>
          <p:cNvPr id="16" name="Rectangle 15">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F78CCFBC-CB66-4CE6-88E1-F6560241DF0D}"/>
              </a:ext>
            </a:extLst>
          </p:cNvPr>
          <p:cNvSpPr txBox="1"/>
          <p:nvPr/>
        </p:nvSpPr>
        <p:spPr>
          <a:xfrm>
            <a:off x="9969918" y="6657945"/>
            <a:ext cx="222208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34367633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A08E9CFC-E6C7-4FBF-A53D-E0EAED66CCA2}"/>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r="311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80E2760-6227-4E47-9F92-5EC1C0C3C5E7}"/>
              </a:ext>
            </a:extLst>
          </p:cNvPr>
          <p:cNvSpPr>
            <a:spLocks noGrp="1"/>
          </p:cNvSpPr>
          <p:nvPr>
            <p:ph type="title"/>
          </p:nvPr>
        </p:nvSpPr>
        <p:spPr>
          <a:xfrm>
            <a:off x="1097280" y="286603"/>
            <a:ext cx="10058400" cy="1450757"/>
          </a:xfrm>
        </p:spPr>
        <p:txBody>
          <a:bodyPr>
            <a:normAutofit/>
          </a:bodyPr>
          <a:lstStyle/>
          <a:p>
            <a:r>
              <a:rPr lang="en-US" dirty="0"/>
              <a:t>Literature review Cont.</a:t>
            </a:r>
          </a:p>
        </p:txBody>
      </p:sp>
      <p:cxnSp>
        <p:nvCxnSpPr>
          <p:cNvPr id="14" name="Straight Connector 13">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439686F-EABB-4FF2-A9D2-11797BB90050}"/>
              </a:ext>
            </a:extLst>
          </p:cNvPr>
          <p:cNvSpPr>
            <a:spLocks noGrp="1"/>
          </p:cNvSpPr>
          <p:nvPr>
            <p:ph idx="1"/>
          </p:nvPr>
        </p:nvSpPr>
        <p:spPr>
          <a:xfrm>
            <a:off x="1097280" y="2108201"/>
            <a:ext cx="10058400" cy="3760891"/>
          </a:xfrm>
        </p:spPr>
        <p:txBody>
          <a:bodyPr vert="horz" lIns="0" tIns="45720" rIns="0" bIns="45720" rtlCol="0" anchor="t">
            <a:normAutofit/>
          </a:bodyPr>
          <a:lstStyle/>
          <a:p>
            <a:r>
              <a:rPr lang="en-US" dirty="0">
                <a:latin typeface="Georgia Pro Cond Light"/>
                <a:ea typeface="+mn-lt"/>
                <a:cs typeface="+mn-lt"/>
              </a:rPr>
              <a:t>Most traditional e-voting systems require a central and reliable third party for their processes. This causes them to be of critical importance in the storage and counting of votes. Blockchain is recommended for its decentralized features and increasing its security features. Despite getting lots of attention, the online voting system is still not widely used. The most important problems in the voting system remain the reliability of the system in storing and counting the votes and the voters’ assurance that there will be no manipulation.</a:t>
            </a:r>
          </a:p>
          <a:p>
            <a:endParaRPr lang="en-US" dirty="0">
              <a:latin typeface="Georgia Pro Cond Light"/>
              <a:ea typeface="+mn-lt"/>
              <a:cs typeface="+mn-lt"/>
            </a:endParaRPr>
          </a:p>
        </p:txBody>
      </p:sp>
      <p:sp>
        <p:nvSpPr>
          <p:cNvPr id="16" name="Rectangle 15">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F78CCFBC-CB66-4CE6-88E1-F6560241DF0D}"/>
              </a:ext>
            </a:extLst>
          </p:cNvPr>
          <p:cNvSpPr txBox="1"/>
          <p:nvPr/>
        </p:nvSpPr>
        <p:spPr>
          <a:xfrm>
            <a:off x="9969918" y="6657945"/>
            <a:ext cx="222208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29822493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A08E9CFC-E6C7-4FBF-A53D-E0EAED66CCA2}"/>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r="311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E80E2760-6227-4E47-9F92-5EC1C0C3C5E7}"/>
              </a:ext>
            </a:extLst>
          </p:cNvPr>
          <p:cNvSpPr>
            <a:spLocks noGrp="1"/>
          </p:cNvSpPr>
          <p:nvPr>
            <p:ph type="title"/>
          </p:nvPr>
        </p:nvSpPr>
        <p:spPr>
          <a:xfrm>
            <a:off x="1097280" y="286603"/>
            <a:ext cx="10058400" cy="1450757"/>
          </a:xfrm>
        </p:spPr>
        <p:txBody>
          <a:bodyPr>
            <a:normAutofit/>
          </a:bodyPr>
          <a:lstStyle/>
          <a:p>
            <a:r>
              <a:rPr lang="en-US" dirty="0"/>
              <a:t>Literature review </a:t>
            </a:r>
            <a:r>
              <a:rPr lang="en-US" dirty="0">
                <a:ea typeface="+mj-lt"/>
                <a:cs typeface="+mj-lt"/>
              </a:rPr>
              <a:t>Cont.</a:t>
            </a:r>
            <a:endParaRPr lang="en-US" dirty="0"/>
          </a:p>
        </p:txBody>
      </p:sp>
      <p:cxnSp>
        <p:nvCxnSpPr>
          <p:cNvPr id="14" name="Straight Connector 13">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439686F-EABB-4FF2-A9D2-11797BB90050}"/>
              </a:ext>
            </a:extLst>
          </p:cNvPr>
          <p:cNvSpPr>
            <a:spLocks noGrp="1"/>
          </p:cNvSpPr>
          <p:nvPr>
            <p:ph idx="1"/>
          </p:nvPr>
        </p:nvSpPr>
        <p:spPr>
          <a:xfrm>
            <a:off x="1097280" y="2108201"/>
            <a:ext cx="10058400" cy="3760891"/>
          </a:xfrm>
        </p:spPr>
        <p:txBody>
          <a:bodyPr vert="horz" lIns="0" tIns="45720" rIns="0" bIns="45720" rtlCol="0" anchor="t">
            <a:normAutofit lnSpcReduction="10000"/>
          </a:bodyPr>
          <a:lstStyle/>
          <a:p>
            <a:r>
              <a:rPr lang="en-US" dirty="0">
                <a:latin typeface="Georgia Pro Cond Light"/>
                <a:ea typeface="+mn-lt"/>
                <a:cs typeface="+mn-lt"/>
              </a:rPr>
              <a:t>Online voting systems contain a security conflict such that it may be possible for authorities to conduct fraud or do manipulations which are difficult to detect by other participants.</a:t>
            </a:r>
            <a:endParaRPr lang="en-US">
              <a:latin typeface="Georgia Pro Cond Light"/>
            </a:endParaRPr>
          </a:p>
          <a:p>
            <a:r>
              <a:rPr lang="en-US" dirty="0">
                <a:latin typeface="Georgia Pro Cond Light"/>
                <a:ea typeface="+mn-lt"/>
                <a:cs typeface="+mn-lt"/>
              </a:rPr>
              <a:t>The most important limitation has been the difficulty of simulations with as many nodes as a real election system needs. In the future, it is aimed to simulate with a more realistic system, to operate the system from end to end, and to focus on optimizations for scalability of the system. Another future work is that in the proposed system the end of election is assumed to be depending on the system time. However, the system may be improved to increase the security of the time dimension.</a:t>
            </a:r>
            <a:endParaRPr lang="en-US">
              <a:latin typeface="Georgia Pro Cond Light"/>
            </a:endParaRPr>
          </a:p>
          <a:p>
            <a:r>
              <a:rPr lang="en-US" dirty="0">
                <a:latin typeface="Georgia Pro Cond Light"/>
                <a:ea typeface="+mn-lt"/>
                <a:cs typeface="+mn-lt"/>
              </a:rPr>
              <a:t>In our opinion, transition to the e-voting method should proceed slowly by implementing in small pilot populations first and then widening the scope slowly. The implementation of such voting systems still poses many challenges and risks for developers and governments.</a:t>
            </a:r>
          </a:p>
        </p:txBody>
      </p:sp>
      <p:sp>
        <p:nvSpPr>
          <p:cNvPr id="16" name="Rectangle 15">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F78CCFBC-CB66-4CE6-88E1-F6560241DF0D}"/>
              </a:ext>
            </a:extLst>
          </p:cNvPr>
          <p:cNvSpPr txBox="1"/>
          <p:nvPr/>
        </p:nvSpPr>
        <p:spPr>
          <a:xfrm>
            <a:off x="9969918" y="6657945"/>
            <a:ext cx="222208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72238428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1BE3C3E6-CB80-46FD-AC67-507A76D749D9}"/>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1000" b="14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0F7852D3-FA63-4F39-B463-58F16846C178}"/>
              </a:ext>
            </a:extLst>
          </p:cNvPr>
          <p:cNvSpPr>
            <a:spLocks noGrp="1"/>
          </p:cNvSpPr>
          <p:nvPr>
            <p:ph type="title"/>
          </p:nvPr>
        </p:nvSpPr>
        <p:spPr>
          <a:xfrm>
            <a:off x="1097280" y="286603"/>
            <a:ext cx="10058400" cy="1450757"/>
          </a:xfrm>
        </p:spPr>
        <p:txBody>
          <a:bodyPr>
            <a:normAutofit/>
          </a:bodyPr>
          <a:lstStyle/>
          <a:p>
            <a:r>
              <a:rPr lang="en-US" dirty="0"/>
              <a:t>Methodology</a:t>
            </a:r>
          </a:p>
        </p:txBody>
      </p:sp>
      <p:cxnSp>
        <p:nvCxnSpPr>
          <p:cNvPr id="18" name="Straight Connector 17">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F46633F9-D663-4D4C-BB58-CEE394ADE41B}"/>
              </a:ext>
            </a:extLst>
          </p:cNvPr>
          <p:cNvSpPr>
            <a:spLocks noGrp="1"/>
          </p:cNvSpPr>
          <p:nvPr>
            <p:ph idx="1"/>
          </p:nvPr>
        </p:nvSpPr>
        <p:spPr>
          <a:xfrm>
            <a:off x="1097280" y="2108201"/>
            <a:ext cx="10058400" cy="3760891"/>
          </a:xfrm>
        </p:spPr>
        <p:txBody>
          <a:bodyPr vert="horz" lIns="0" tIns="45720" rIns="0" bIns="45720" rtlCol="0" anchor="t">
            <a:normAutofit/>
          </a:bodyPr>
          <a:lstStyle/>
          <a:p>
            <a:r>
              <a:rPr lang="en-US" dirty="0"/>
              <a:t>P2P Networking</a:t>
            </a:r>
          </a:p>
          <a:p>
            <a:r>
              <a:rPr lang="en-US"/>
              <a:t>Sha256 Hashing</a:t>
            </a:r>
            <a:endParaRPr lang="en-US" dirty="0"/>
          </a:p>
          <a:p>
            <a:r>
              <a:rPr lang="en-US"/>
              <a:t>ECDSA – Elliptical Curve Digital Signature Algorithm</a:t>
            </a:r>
          </a:p>
          <a:p>
            <a:r>
              <a:rPr lang="en-US">
                <a:ea typeface="+mn-lt"/>
                <a:cs typeface="+mn-lt"/>
              </a:rPr>
              <a:t>Homomorphic Encryption</a:t>
            </a:r>
          </a:p>
          <a:p>
            <a:endParaRPr lang="en-US" dirty="0">
              <a:ea typeface="+mn-lt"/>
              <a:cs typeface="+mn-lt"/>
            </a:endParaRPr>
          </a:p>
        </p:txBody>
      </p:sp>
      <p:sp>
        <p:nvSpPr>
          <p:cNvPr id="20" name="Rectangle 19">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6296938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AnalogousFromLightSeedLeftStep">
      <a:dk1>
        <a:srgbClr val="000000"/>
      </a:dk1>
      <a:lt1>
        <a:srgbClr val="FFFFFF"/>
      </a:lt1>
      <a:dk2>
        <a:srgbClr val="233A3E"/>
      </a:dk2>
      <a:lt2>
        <a:srgbClr val="E3E8E2"/>
      </a:lt2>
      <a:accent1>
        <a:srgbClr val="CC7FDD"/>
      </a:accent1>
      <a:accent2>
        <a:srgbClr val="9163D6"/>
      </a:accent2>
      <a:accent3>
        <a:srgbClr val="7F81DD"/>
      </a:accent3>
      <a:accent4>
        <a:srgbClr val="6394D6"/>
      </a:accent4>
      <a:accent5>
        <a:srgbClr val="53B0C1"/>
      </a:accent5>
      <a:accent6>
        <a:srgbClr val="53B49A"/>
      </a:accent6>
      <a:hlink>
        <a:srgbClr val="619057"/>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TM00001032</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RetrospectVTI</vt:lpstr>
      <vt:lpstr>Blockchain Based  E-Voting</vt:lpstr>
      <vt:lpstr>Abstract</vt:lpstr>
      <vt:lpstr>Introduction</vt:lpstr>
      <vt:lpstr>Objectives</vt:lpstr>
      <vt:lpstr>Challenges and Limitations</vt:lpstr>
      <vt:lpstr>Literature review</vt:lpstr>
      <vt:lpstr>Literature review Cont.</vt:lpstr>
      <vt:lpstr>Literature review Cont.</vt:lpstr>
      <vt:lpstr>Methodology</vt:lpstr>
      <vt:lpstr>Technologies</vt:lpstr>
      <vt:lpstr>Future Plan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445</cp:revision>
  <dcterms:created xsi:type="dcterms:W3CDTF">2021-12-06T05:13:42Z</dcterms:created>
  <dcterms:modified xsi:type="dcterms:W3CDTF">2021-12-06T17:26:46Z</dcterms:modified>
</cp:coreProperties>
</file>